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ca7df6282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aca7df6282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aca7df6282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ca7df6282_2_1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aca7df6282_2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a7df6282_2_1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aca7df6282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ca7df6282_2_1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aca7df6282_2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ca7df6282_2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aca7df6282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ca7df6282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aca7df6282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ca7df6282_2_1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aca7df6282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a7df6282_2_1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aca7df6282_2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ca7df6282_2_1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aca7df6282_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ca7df6282_2_1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aca7df6282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ca7df6282_2_1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aca7df6282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2fd9ef280_6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a2fd9ef280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ca7df6282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aca7df6282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ca7df6282_2_1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aca7df6282_2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ca7df6282_2_1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aca7df6282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ca7df6282_2_19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aca7df6282_2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ca7df6282_2_1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aca7df6282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c6d3808d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acc6d3808d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acc6d3808d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fd9ef280_6_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a2fd9ef280_6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2fd9ef280_1_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2fd9ef280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2fd9ef280_6_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a2fd9ef280_6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2fd9ef280_6_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2fd9ef280_6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2fd9ef280_6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a2fd9ef280_6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ca7df6282_2_1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aca7df6282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8" name="Google Shape;68;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74" name="Google Shape;74;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6" name="Google Shape;86;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7" name="Google Shape;87;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93" name="Google Shape;93;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4" name="Google Shape;94;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95" name="Google Shape;95;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lt1"/>
              </a:buClr>
              <a:buSzPts val="1500"/>
              <a:buChar char="•"/>
              <a:defRPr sz="1500"/>
            </a:lvl6pPr>
            <a:lvl7pPr indent="-323850" lvl="6" marL="3200400" algn="l">
              <a:lnSpc>
                <a:spcPct val="90000"/>
              </a:lnSpc>
              <a:spcBef>
                <a:spcPts val="400"/>
              </a:spcBef>
              <a:spcAft>
                <a:spcPts val="0"/>
              </a:spcAft>
              <a:buClr>
                <a:schemeClr val="lt1"/>
              </a:buClr>
              <a:buSzPts val="1500"/>
              <a:buChar char="•"/>
              <a:defRPr sz="1500"/>
            </a:lvl7pPr>
            <a:lvl8pPr indent="-323850" lvl="7" marL="3657600" algn="l">
              <a:lnSpc>
                <a:spcPct val="90000"/>
              </a:lnSpc>
              <a:spcBef>
                <a:spcPts val="400"/>
              </a:spcBef>
              <a:spcAft>
                <a:spcPts val="0"/>
              </a:spcAft>
              <a:buClr>
                <a:schemeClr val="lt1"/>
              </a:buClr>
              <a:buSzPts val="1500"/>
              <a:buChar char="•"/>
              <a:defRPr sz="1500"/>
            </a:lvl8pPr>
            <a:lvl9pPr indent="-323850" lvl="8" marL="4114800" algn="l">
              <a:lnSpc>
                <a:spcPct val="90000"/>
              </a:lnSpc>
              <a:spcBef>
                <a:spcPts val="400"/>
              </a:spcBef>
              <a:spcAft>
                <a:spcPts val="0"/>
              </a:spcAft>
              <a:buClr>
                <a:schemeClr val="lt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l">
              <a:lnSpc>
                <a:spcPct val="9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2pPr>
            <a:lvl3pPr lvl="2"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3pPr>
            <a:lvl4pPr lvl="3"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4pPr>
            <a:lvl5pPr lvl="4"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5pPr>
            <a:lvl6pPr lvl="5"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6pPr>
            <a:lvl7pPr lvl="6"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7pPr>
            <a:lvl8pPr lvl="7"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8pPr>
            <a:lvl9pPr lvl="8"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6"/>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34" name="Google Shape;134;p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COVID 19" id="143" name="Google Shape;143;p27"/>
          <p:cNvPicPr preferRelativeResize="0"/>
          <p:nvPr/>
        </p:nvPicPr>
        <p:blipFill rotWithShape="1">
          <a:blip r:embed="rId3">
            <a:alphaModFix/>
          </a:blip>
          <a:srcRect b="0" l="0" r="0" t="0"/>
          <a:stretch/>
        </p:blipFill>
        <p:spPr>
          <a:xfrm>
            <a:off x="354211" y="0"/>
            <a:ext cx="8435578" cy="5143500"/>
          </a:xfrm>
          <a:prstGeom prst="rect">
            <a:avLst/>
          </a:prstGeom>
          <a:noFill/>
          <a:ln>
            <a:noFill/>
          </a:ln>
        </p:spPr>
      </p:pic>
      <p:sp>
        <p:nvSpPr>
          <p:cNvPr id="144" name="Google Shape;144;p27"/>
          <p:cNvSpPr txBox="1"/>
          <p:nvPr/>
        </p:nvSpPr>
        <p:spPr>
          <a:xfrm>
            <a:off x="499403" y="451394"/>
            <a:ext cx="7849162" cy="1790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2700"/>
              <a:buFont typeface="Georgia"/>
              <a:buNone/>
            </a:pPr>
            <a:r>
              <a:rPr b="1" i="0" lang="en" sz="2700" u="none" cap="none" strike="noStrike">
                <a:solidFill>
                  <a:schemeClr val="lt1"/>
                </a:solidFill>
                <a:latin typeface="Georgia"/>
                <a:ea typeface="Georgia"/>
                <a:cs typeface="Georgia"/>
                <a:sym typeface="Georgia"/>
              </a:rPr>
              <a:t>Covid19 Case Data within the United States</a:t>
            </a:r>
            <a:endParaRPr sz="1100"/>
          </a:p>
        </p:txBody>
      </p:sp>
      <p:sp>
        <p:nvSpPr>
          <p:cNvPr id="145" name="Google Shape;145;p27"/>
          <p:cNvSpPr txBox="1"/>
          <p:nvPr/>
        </p:nvSpPr>
        <p:spPr>
          <a:xfrm>
            <a:off x="6452118" y="3877888"/>
            <a:ext cx="2225315" cy="814218"/>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2100"/>
              <a:buFont typeface="Arial"/>
              <a:buNone/>
            </a:pPr>
            <a:r>
              <a:rPr b="0" i="0" lang="en" sz="2100" u="none" cap="none" strike="noStrike">
                <a:solidFill>
                  <a:schemeClr val="lt1"/>
                </a:solidFill>
                <a:latin typeface="Georgia"/>
                <a:ea typeface="Georgia"/>
                <a:cs typeface="Georgia"/>
                <a:sym typeface="Georgia"/>
              </a:rPr>
              <a:t>by Sabrina Reed</a:t>
            </a:r>
            <a:endParaRPr sz="1100"/>
          </a:p>
          <a:p>
            <a:pPr indent="0" lvl="0" marL="0" marR="0" rtl="0" algn="l">
              <a:lnSpc>
                <a:spcPct val="90000"/>
              </a:lnSpc>
              <a:spcBef>
                <a:spcPts val="800"/>
              </a:spcBef>
              <a:spcAft>
                <a:spcPts val="0"/>
              </a:spcAft>
              <a:buClr>
                <a:schemeClr val="lt1"/>
              </a:buClr>
              <a:buSzPts val="2100"/>
              <a:buFont typeface="Arial"/>
              <a:buNone/>
            </a:pPr>
            <a:r>
              <a:rPr b="0" i="0" lang="en" sz="2100" u="none" cap="none" strike="noStrike">
                <a:solidFill>
                  <a:schemeClr val="lt1"/>
                </a:solidFill>
                <a:latin typeface="Georgia"/>
                <a:ea typeface="Georgia"/>
                <a:cs typeface="Georgia"/>
                <a:sym typeface="Georgia"/>
              </a:rPr>
              <a:t>     Jabin Barcelo</a:t>
            </a:r>
            <a:endParaRPr sz="1100"/>
          </a:p>
          <a:p>
            <a:pPr indent="0" lvl="0" marL="0" marR="0" rtl="0" algn="l">
              <a:lnSpc>
                <a:spcPct val="90000"/>
              </a:lnSpc>
              <a:spcBef>
                <a:spcPts val="800"/>
              </a:spcBef>
              <a:spcAft>
                <a:spcPts val="0"/>
              </a:spcAft>
              <a:buClr>
                <a:schemeClr val="lt1"/>
              </a:buClr>
              <a:buSzPts val="2100"/>
              <a:buFont typeface="Arial"/>
              <a:buNone/>
            </a:pPr>
            <a:r>
              <a:rPr b="0" i="0" lang="en" sz="2100" u="none" cap="none" strike="noStrike">
                <a:solidFill>
                  <a:schemeClr val="lt1"/>
                </a:solidFill>
                <a:latin typeface="Georgia"/>
                <a:ea typeface="Georgia"/>
                <a:cs typeface="Georgia"/>
                <a:sym typeface="Georgia"/>
              </a:rPr>
              <a:t>     William Tate</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t/>
            </a:r>
            <a:endParaRPr sz="1100"/>
          </a:p>
        </p:txBody>
      </p:sp>
      <p:pic>
        <p:nvPicPr>
          <p:cNvPr id="209" name="Google Shape;209;p36"/>
          <p:cNvPicPr preferRelativeResize="0"/>
          <p:nvPr/>
        </p:nvPicPr>
        <p:blipFill rotWithShape="1">
          <a:blip r:embed="rId3">
            <a:alphaModFix/>
          </a:blip>
          <a:srcRect b="0" l="0" r="0" t="0"/>
          <a:stretch/>
        </p:blipFill>
        <p:spPr>
          <a:xfrm>
            <a:off x="404813" y="0"/>
            <a:ext cx="8515350" cy="2172003"/>
          </a:xfrm>
          <a:prstGeom prst="rect">
            <a:avLst/>
          </a:prstGeom>
          <a:noFill/>
          <a:ln>
            <a:noFill/>
          </a:ln>
        </p:spPr>
      </p:pic>
      <p:pic>
        <p:nvPicPr>
          <p:cNvPr id="210" name="Google Shape;210;p36"/>
          <p:cNvPicPr preferRelativeResize="0"/>
          <p:nvPr/>
        </p:nvPicPr>
        <p:blipFill rotWithShape="1">
          <a:blip r:embed="rId4">
            <a:alphaModFix/>
          </a:blip>
          <a:srcRect b="0" l="0" r="0" t="0"/>
          <a:stretch/>
        </p:blipFill>
        <p:spPr>
          <a:xfrm>
            <a:off x="404813" y="2172004"/>
            <a:ext cx="8515350" cy="29714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COVID 19" id="215" name="Google Shape;215;p37"/>
          <p:cNvPicPr preferRelativeResize="0"/>
          <p:nvPr/>
        </p:nvPicPr>
        <p:blipFill rotWithShape="1">
          <a:blip r:embed="rId3">
            <a:alphaModFix/>
          </a:blip>
          <a:srcRect b="0" l="0" r="0" t="0"/>
          <a:stretch/>
        </p:blipFill>
        <p:spPr>
          <a:xfrm>
            <a:off x="354211" y="0"/>
            <a:ext cx="8435578" cy="5143500"/>
          </a:xfrm>
          <a:prstGeom prst="rect">
            <a:avLst/>
          </a:prstGeom>
          <a:noFill/>
          <a:ln>
            <a:noFill/>
          </a:ln>
        </p:spPr>
      </p:pic>
      <p:sp>
        <p:nvSpPr>
          <p:cNvPr id="216" name="Google Shape;216;p37"/>
          <p:cNvSpPr txBox="1"/>
          <p:nvPr>
            <p:ph type="title"/>
          </p:nvPr>
        </p:nvSpPr>
        <p:spPr>
          <a:xfrm>
            <a:off x="671100" y="224319"/>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rPr lang="en" sz="2000"/>
              <a:t>Hospitality</a:t>
            </a:r>
            <a:endParaRPr sz="2000"/>
          </a:p>
        </p:txBody>
      </p:sp>
      <p:pic>
        <p:nvPicPr>
          <p:cNvPr id="217" name="Google Shape;217;p37"/>
          <p:cNvPicPr preferRelativeResize="0"/>
          <p:nvPr/>
        </p:nvPicPr>
        <p:blipFill>
          <a:blip r:embed="rId4">
            <a:alphaModFix/>
          </a:blip>
          <a:stretch>
            <a:fillRect/>
          </a:stretch>
        </p:blipFill>
        <p:spPr>
          <a:xfrm>
            <a:off x="4692074" y="1746950"/>
            <a:ext cx="4097725" cy="3396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1" name="Shape 221"/>
        <p:cNvGrpSpPr/>
        <p:nvPr/>
      </p:nvGrpSpPr>
      <p:grpSpPr>
        <a:xfrm>
          <a:off x="0" y="0"/>
          <a:ext cx="0" cy="0"/>
          <a:chOff x="0" y="0"/>
          <a:chExt cx="0" cy="0"/>
        </a:xfrm>
      </p:grpSpPr>
      <p:sp>
        <p:nvSpPr>
          <p:cNvPr id="222" name="Google Shape;222;p38"/>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t/>
            </a:r>
            <a:endParaRPr sz="1100"/>
          </a:p>
        </p:txBody>
      </p:sp>
      <p:sp>
        <p:nvSpPr>
          <p:cNvPr id="224" name="Google Shape;224;p38"/>
          <p:cNvSpPr/>
          <p:nvPr/>
        </p:nvSpPr>
        <p:spPr>
          <a:xfrm>
            <a:off x="628650" y="1371601"/>
            <a:ext cx="7886700" cy="327183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5" name="Google Shape;225;p38"/>
          <p:cNvPicPr preferRelativeResize="0"/>
          <p:nvPr/>
        </p:nvPicPr>
        <p:blipFill rotWithShape="1">
          <a:blip r:embed="rId3">
            <a:alphaModFix/>
          </a:blip>
          <a:srcRect b="13367" l="0" r="1" t="0"/>
          <a:stretch/>
        </p:blipFill>
        <p:spPr>
          <a:xfrm>
            <a:off x="868680" y="1611917"/>
            <a:ext cx="7406640" cy="27912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39"/>
          <p:cNvSpPr/>
          <p:nvPr/>
        </p:nvSpPr>
        <p:spPr>
          <a:xfrm>
            <a:off x="8338900" y="688700"/>
            <a:ext cx="529595" cy="4397651"/>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39"/>
          <p:cNvSpPr/>
          <p:nvPr/>
        </p:nvSpPr>
        <p:spPr>
          <a:xfrm>
            <a:off x="8338409" y="482600"/>
            <a:ext cx="315230" cy="4251689"/>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39"/>
          <p:cNvSpPr/>
          <p:nvPr/>
        </p:nvSpPr>
        <p:spPr>
          <a:xfrm>
            <a:off x="478790" y="482600"/>
            <a:ext cx="8200127" cy="4043958"/>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pic>
        <p:nvPicPr>
          <p:cNvPr id="233" name="Google Shape;233;p39"/>
          <p:cNvPicPr preferRelativeResize="0"/>
          <p:nvPr/>
        </p:nvPicPr>
        <p:blipFill rotWithShape="1">
          <a:blip r:embed="rId3">
            <a:alphaModFix/>
          </a:blip>
          <a:srcRect b="0" l="0" r="0" t="0"/>
          <a:stretch/>
        </p:blipFill>
        <p:spPr>
          <a:xfrm>
            <a:off x="947684" y="1109569"/>
            <a:ext cx="7248634" cy="279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0"/>
          <p:cNvPicPr preferRelativeResize="0"/>
          <p:nvPr/>
        </p:nvPicPr>
        <p:blipFill rotWithShape="1">
          <a:blip r:embed="rId3">
            <a:alphaModFix/>
          </a:blip>
          <a:srcRect b="0" l="0" r="0" t="0"/>
          <a:stretch/>
        </p:blipFill>
        <p:spPr>
          <a:xfrm>
            <a:off x="1321679" y="17376"/>
            <a:ext cx="6478679" cy="5126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1"/>
          <p:cNvPicPr preferRelativeResize="0"/>
          <p:nvPr/>
        </p:nvPicPr>
        <p:blipFill rotWithShape="1">
          <a:blip r:embed="rId3">
            <a:alphaModFix/>
          </a:blip>
          <a:srcRect b="0" l="0" r="0" t="0"/>
          <a:stretch/>
        </p:blipFill>
        <p:spPr>
          <a:xfrm>
            <a:off x="0" y="0"/>
            <a:ext cx="7530563" cy="2100556"/>
          </a:xfrm>
          <a:prstGeom prst="rect">
            <a:avLst/>
          </a:prstGeom>
          <a:noFill/>
          <a:ln>
            <a:noFill/>
          </a:ln>
        </p:spPr>
      </p:pic>
      <p:pic>
        <p:nvPicPr>
          <p:cNvPr id="244" name="Google Shape;244;p41"/>
          <p:cNvPicPr preferRelativeResize="0"/>
          <p:nvPr/>
        </p:nvPicPr>
        <p:blipFill rotWithShape="1">
          <a:blip r:embed="rId4">
            <a:alphaModFix/>
          </a:blip>
          <a:srcRect b="0" l="0" r="0" t="0"/>
          <a:stretch/>
        </p:blipFill>
        <p:spPr>
          <a:xfrm>
            <a:off x="1634871" y="1199600"/>
            <a:ext cx="7509129" cy="3943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COVID 19" id="249" name="Google Shape;249;p42"/>
          <p:cNvPicPr preferRelativeResize="0"/>
          <p:nvPr/>
        </p:nvPicPr>
        <p:blipFill rotWithShape="1">
          <a:blip r:embed="rId3">
            <a:alphaModFix/>
          </a:blip>
          <a:srcRect b="0" l="0" r="0" t="0"/>
          <a:stretch/>
        </p:blipFill>
        <p:spPr>
          <a:xfrm>
            <a:off x="354211" y="0"/>
            <a:ext cx="8435578" cy="5143500"/>
          </a:xfrm>
          <a:prstGeom prst="rect">
            <a:avLst/>
          </a:prstGeom>
          <a:noFill/>
          <a:ln>
            <a:noFill/>
          </a:ln>
        </p:spPr>
      </p:pic>
      <p:sp>
        <p:nvSpPr>
          <p:cNvPr id="250" name="Google Shape;250;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rPr lang="en" sz="2200"/>
              <a:t>Sports</a:t>
            </a:r>
            <a:endParaRPr sz="2200"/>
          </a:p>
          <a:p>
            <a:pPr indent="0" lvl="0" marL="0" rtl="0" algn="l">
              <a:lnSpc>
                <a:spcPct val="90000"/>
              </a:lnSpc>
              <a:spcBef>
                <a:spcPts val="0"/>
              </a:spcBef>
              <a:spcAft>
                <a:spcPts val="0"/>
              </a:spcAft>
              <a:buClr>
                <a:schemeClr val="lt1"/>
              </a:buClr>
              <a:buSzPts val="3300"/>
              <a:buFont typeface="Calibri"/>
              <a:buNone/>
            </a:pPr>
            <a:r>
              <a:t/>
            </a:r>
            <a:endParaRPr sz="2200"/>
          </a:p>
        </p:txBody>
      </p:sp>
      <p:pic>
        <p:nvPicPr>
          <p:cNvPr id="251" name="Google Shape;251;p42"/>
          <p:cNvPicPr preferRelativeResize="0"/>
          <p:nvPr/>
        </p:nvPicPr>
        <p:blipFill>
          <a:blip r:embed="rId4">
            <a:alphaModFix/>
          </a:blip>
          <a:stretch>
            <a:fillRect/>
          </a:stretch>
        </p:blipFill>
        <p:spPr>
          <a:xfrm>
            <a:off x="5526883" y="1482708"/>
            <a:ext cx="3231925" cy="366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3"/>
          <p:cNvPicPr preferRelativeResize="0"/>
          <p:nvPr/>
        </p:nvPicPr>
        <p:blipFill rotWithShape="1">
          <a:blip r:embed="rId3">
            <a:alphaModFix/>
          </a:blip>
          <a:srcRect b="0" l="0" r="0" t="0"/>
          <a:stretch/>
        </p:blipFill>
        <p:spPr>
          <a:xfrm>
            <a:off x="0" y="0"/>
            <a:ext cx="6588579"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4"/>
          <p:cNvPicPr preferRelativeResize="0"/>
          <p:nvPr/>
        </p:nvPicPr>
        <p:blipFill rotWithShape="1">
          <a:blip r:embed="rId3">
            <a:alphaModFix/>
          </a:blip>
          <a:srcRect b="0" l="0" r="0" t="0"/>
          <a:stretch/>
        </p:blipFill>
        <p:spPr>
          <a:xfrm>
            <a:off x="0" y="44404"/>
            <a:ext cx="7100735" cy="50620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5"/>
          <p:cNvPicPr preferRelativeResize="0"/>
          <p:nvPr/>
        </p:nvPicPr>
        <p:blipFill rotWithShape="1">
          <a:blip r:embed="rId3">
            <a:alphaModFix/>
          </a:blip>
          <a:srcRect b="0" l="0" r="0" t="0"/>
          <a:stretch/>
        </p:blipFill>
        <p:spPr>
          <a:xfrm>
            <a:off x="737982" y="446852"/>
            <a:ext cx="7480550" cy="3943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8"/>
          <p:cNvSpPr/>
          <p:nvPr/>
        </p:nvSpPr>
        <p:spPr>
          <a:xfrm>
            <a:off x="-77450" y="-505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1" name="Google Shape;151;p28"/>
          <p:cNvSpPr/>
          <p:nvPr/>
        </p:nvSpPr>
        <p:spPr>
          <a:xfrm>
            <a:off x="0" y="0"/>
            <a:ext cx="6339241" cy="5143500"/>
          </a:xfrm>
          <a:custGeom>
            <a:rect b="b" l="l" r="r" t="t"/>
            <a:pathLst>
              <a:path extrusionOk="0" h="6858000" w="8452322">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solidFill>
            <a:schemeClr val="dk1"/>
          </a:solidFill>
          <a:ln cap="flat" cmpd="sng" w="9525">
            <a:solidFill>
              <a:srgbClr val="EFEFEF"/>
            </a:solidFill>
            <a:prstDash val="solid"/>
            <a:miter lim="800000"/>
            <a:headEnd len="sm" w="sm" type="none"/>
            <a:tailEnd len="sm" w="sm" type="none"/>
          </a:ln>
          <a:effectLst>
            <a:outerShdw blurRad="50800" rotWithShape="0" algn="l" dist="38100">
              <a:schemeClr val="dk1">
                <a:alpha val="49803"/>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2" name="Google Shape;152;p28"/>
          <p:cNvSpPr/>
          <p:nvPr/>
        </p:nvSpPr>
        <p:spPr>
          <a:xfrm>
            <a:off x="-77462" y="50"/>
            <a:ext cx="6332679" cy="5143500"/>
          </a:xfrm>
          <a:custGeom>
            <a:rect b="b" l="l" r="r" t="t"/>
            <a:pathLst>
              <a:path extrusionOk="0" h="6858000" w="8443572">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 name="Google Shape;153;p28"/>
          <p:cNvSpPr txBox="1"/>
          <p:nvPr>
            <p:ph type="title"/>
          </p:nvPr>
        </p:nvSpPr>
        <p:spPr>
          <a:xfrm>
            <a:off x="462675" y="424500"/>
            <a:ext cx="5252400" cy="44148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200"/>
              </a:spcBef>
              <a:spcAft>
                <a:spcPts val="0"/>
              </a:spcAft>
              <a:buSzPts val="1100"/>
              <a:buNone/>
            </a:pPr>
            <a:r>
              <a:rPr b="1" lang="en" sz="1600"/>
              <a:t>The focus of this project is to discuss the impact COVID 19 has on the United States and several </a:t>
            </a:r>
            <a:r>
              <a:rPr b="1" lang="en" sz="1600"/>
              <a:t>industries</a:t>
            </a:r>
            <a:r>
              <a:rPr b="1" lang="en" sz="2000"/>
              <a:t> </a:t>
            </a:r>
            <a:r>
              <a:rPr b="1" lang="en" sz="2100"/>
              <a:t>s</a:t>
            </a:r>
            <a:r>
              <a:rPr b="1" lang="en" sz="1600"/>
              <a:t>tocks prices.</a:t>
            </a:r>
            <a:endParaRPr b="1" sz="1600">
              <a:highlight>
                <a:schemeClr val="lt1"/>
              </a:highlight>
            </a:endParaRPr>
          </a:p>
          <a:p>
            <a:pPr indent="0" lvl="1" marL="342900" marR="0" rtl="0" algn="l">
              <a:lnSpc>
                <a:spcPct val="90000"/>
              </a:lnSpc>
              <a:spcBef>
                <a:spcPts val="1200"/>
              </a:spcBef>
              <a:spcAft>
                <a:spcPts val="0"/>
              </a:spcAft>
              <a:buNone/>
            </a:pPr>
            <a:r>
              <a:t/>
            </a:r>
            <a:endParaRPr b="1" sz="1600">
              <a:solidFill>
                <a:schemeClr val="lt1"/>
              </a:solidFill>
              <a:latin typeface="Calibri"/>
              <a:ea typeface="Calibri"/>
              <a:cs typeface="Calibri"/>
              <a:sym typeface="Calibri"/>
            </a:endParaRPr>
          </a:p>
          <a:p>
            <a:pPr indent="0" lvl="1" marL="0" marR="0" rtl="0" algn="l">
              <a:lnSpc>
                <a:spcPct val="90000"/>
              </a:lnSpc>
              <a:spcBef>
                <a:spcPts val="0"/>
              </a:spcBef>
              <a:spcAft>
                <a:spcPts val="0"/>
              </a:spcAft>
              <a:buNone/>
            </a:pPr>
            <a:r>
              <a:rPr b="1" lang="en" sz="1600">
                <a:solidFill>
                  <a:schemeClr val="lt1"/>
                </a:solidFill>
                <a:latin typeface="Calibri"/>
                <a:ea typeface="Calibri"/>
                <a:cs typeface="Calibri"/>
                <a:sym typeface="Calibri"/>
              </a:rPr>
              <a:t>We will discuss:</a:t>
            </a:r>
            <a:br>
              <a:rPr b="1" lang="en" sz="1600">
                <a:solidFill>
                  <a:schemeClr val="lt1"/>
                </a:solidFill>
                <a:latin typeface="Calibri"/>
                <a:ea typeface="Calibri"/>
                <a:cs typeface="Calibri"/>
                <a:sym typeface="Calibri"/>
              </a:rPr>
            </a:br>
            <a:br>
              <a:rPr b="1" lang="en" sz="1600">
                <a:solidFill>
                  <a:schemeClr val="lt1"/>
                </a:solidFill>
                <a:latin typeface="Calibri"/>
                <a:ea typeface="Calibri"/>
                <a:cs typeface="Calibri"/>
                <a:sym typeface="Calibri"/>
              </a:rPr>
            </a:br>
            <a:endParaRPr sz="1000"/>
          </a:p>
          <a:p>
            <a:pPr indent="0" lvl="1" marL="342900" marR="0" rtl="0" algn="l">
              <a:lnSpc>
                <a:spcPct val="90000"/>
              </a:lnSpc>
              <a:spcBef>
                <a:spcPts val="0"/>
              </a:spcBef>
              <a:spcAft>
                <a:spcPts val="0"/>
              </a:spcAft>
              <a:buNone/>
            </a:pPr>
            <a:r>
              <a:rPr b="1" lang="en" sz="1600">
                <a:solidFill>
                  <a:schemeClr val="lt1"/>
                </a:solidFill>
                <a:latin typeface="Calibri"/>
                <a:ea typeface="Calibri"/>
                <a:cs typeface="Calibri"/>
                <a:sym typeface="Calibri"/>
              </a:rPr>
              <a:t>What are the number of cases in America over time?</a:t>
            </a:r>
            <a:br>
              <a:rPr b="1" lang="en" sz="1600">
                <a:solidFill>
                  <a:schemeClr val="lt1"/>
                </a:solidFill>
                <a:latin typeface="Calibri"/>
                <a:ea typeface="Calibri"/>
                <a:cs typeface="Calibri"/>
                <a:sym typeface="Calibri"/>
              </a:rPr>
            </a:br>
            <a:r>
              <a:rPr b="1" lang="en" sz="1600">
                <a:solidFill>
                  <a:schemeClr val="lt1"/>
                </a:solidFill>
                <a:latin typeface="Calibri"/>
                <a:ea typeface="Calibri"/>
                <a:cs typeface="Calibri"/>
                <a:sym typeface="Calibri"/>
              </a:rPr>
              <a:t>Did the virus have an impact on each state?</a:t>
            </a:r>
            <a:br>
              <a:rPr b="1" lang="en" sz="1600">
                <a:solidFill>
                  <a:schemeClr val="lt1"/>
                </a:solidFill>
                <a:latin typeface="Calibri"/>
                <a:ea typeface="Calibri"/>
                <a:cs typeface="Calibri"/>
                <a:sym typeface="Calibri"/>
              </a:rPr>
            </a:br>
            <a:r>
              <a:rPr b="1" lang="en" sz="1600">
                <a:solidFill>
                  <a:schemeClr val="lt1"/>
                </a:solidFill>
                <a:latin typeface="Calibri"/>
                <a:ea typeface="Calibri"/>
                <a:cs typeface="Calibri"/>
                <a:sym typeface="Calibri"/>
              </a:rPr>
              <a:t>At any point of the year, did number start to decrease?</a:t>
            </a:r>
            <a:br>
              <a:rPr b="1" lang="en" sz="1600">
                <a:solidFill>
                  <a:schemeClr val="lt1"/>
                </a:solidFill>
                <a:latin typeface="Calibri"/>
                <a:ea typeface="Calibri"/>
                <a:cs typeface="Calibri"/>
                <a:sym typeface="Calibri"/>
              </a:rPr>
            </a:br>
            <a:r>
              <a:rPr b="1" lang="en" sz="1600">
                <a:solidFill>
                  <a:schemeClr val="lt1"/>
                </a:solidFill>
                <a:latin typeface="Calibri"/>
                <a:ea typeface="Calibri"/>
                <a:cs typeface="Calibri"/>
                <a:sym typeface="Calibri"/>
              </a:rPr>
              <a:t>What was the impact to the travel, hospitality, sports?</a:t>
            </a:r>
            <a:br>
              <a:rPr b="1" lang="en" sz="1600">
                <a:solidFill>
                  <a:schemeClr val="lt1"/>
                </a:solidFill>
                <a:latin typeface="Calibri"/>
                <a:ea typeface="Calibri"/>
                <a:cs typeface="Calibri"/>
                <a:sym typeface="Calibri"/>
              </a:rPr>
            </a:br>
            <a:r>
              <a:rPr b="1" lang="en" sz="1600">
                <a:solidFill>
                  <a:schemeClr val="lt1"/>
                </a:solidFill>
                <a:latin typeface="Calibri"/>
                <a:ea typeface="Calibri"/>
                <a:cs typeface="Calibri"/>
                <a:sym typeface="Calibri"/>
              </a:rPr>
              <a:t>What impact has it on the pharmaceutical industry’s</a:t>
            </a:r>
            <a:r>
              <a:rPr lang="en" sz="1600">
                <a:solidFill>
                  <a:schemeClr val="lt1"/>
                </a:solidFill>
                <a:latin typeface="Calibri"/>
                <a:ea typeface="Calibri"/>
                <a:cs typeface="Calibri"/>
                <a:sym typeface="Calibri"/>
              </a:rPr>
              <a:t> stocks?</a:t>
            </a:r>
            <a:endParaRPr sz="1000"/>
          </a:p>
        </p:txBody>
      </p:sp>
      <p:sp>
        <p:nvSpPr>
          <p:cNvPr id="154" name="Google Shape;154;p28"/>
          <p:cNvSpPr/>
          <p:nvPr/>
        </p:nvSpPr>
        <p:spPr>
          <a:xfrm>
            <a:off x="0" y="2120937"/>
            <a:ext cx="96012" cy="89154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rotWithShape="1">
          <a:blip r:embed="rId3">
            <a:alphaModFix/>
          </a:blip>
          <a:srcRect b="0" l="0" r="0" t="0"/>
          <a:stretch/>
        </p:blipFill>
        <p:spPr>
          <a:xfrm>
            <a:off x="817435" y="596228"/>
            <a:ext cx="7509129" cy="39510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7"/>
          <p:cNvPicPr preferRelativeResize="0"/>
          <p:nvPr/>
        </p:nvPicPr>
        <p:blipFill rotWithShape="1">
          <a:blip r:embed="rId3">
            <a:alphaModFix/>
          </a:blip>
          <a:srcRect b="0" l="0" r="0" t="0"/>
          <a:stretch/>
        </p:blipFill>
        <p:spPr>
          <a:xfrm>
            <a:off x="853159" y="603372"/>
            <a:ext cx="7437682" cy="39367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8"/>
          <p:cNvPicPr preferRelativeResize="0"/>
          <p:nvPr/>
        </p:nvPicPr>
        <p:blipFill rotWithShape="1">
          <a:blip r:embed="rId3">
            <a:alphaModFix/>
          </a:blip>
          <a:srcRect b="0" l="0" r="0" t="0"/>
          <a:stretch/>
        </p:blipFill>
        <p:spPr>
          <a:xfrm>
            <a:off x="806718" y="646241"/>
            <a:ext cx="7530563" cy="38510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COVID 19" id="286" name="Google Shape;286;p49"/>
          <p:cNvPicPr preferRelativeResize="0"/>
          <p:nvPr/>
        </p:nvPicPr>
        <p:blipFill rotWithShape="1">
          <a:blip r:embed="rId3">
            <a:alphaModFix/>
          </a:blip>
          <a:srcRect b="0" l="0" r="0" t="0"/>
          <a:stretch/>
        </p:blipFill>
        <p:spPr>
          <a:xfrm>
            <a:off x="354211" y="0"/>
            <a:ext cx="8435578" cy="5143500"/>
          </a:xfrm>
          <a:prstGeom prst="rect">
            <a:avLst/>
          </a:prstGeom>
          <a:noFill/>
          <a:ln>
            <a:noFill/>
          </a:ln>
        </p:spPr>
      </p:pic>
      <p:sp>
        <p:nvSpPr>
          <p:cNvPr id="287" name="Google Shape;287;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rPr lang="en" sz="2000"/>
              <a:t>Vaccinations</a:t>
            </a:r>
            <a:endParaRPr sz="2000"/>
          </a:p>
        </p:txBody>
      </p:sp>
      <p:pic>
        <p:nvPicPr>
          <p:cNvPr id="288" name="Google Shape;288;p49"/>
          <p:cNvPicPr preferRelativeResize="0"/>
          <p:nvPr/>
        </p:nvPicPr>
        <p:blipFill>
          <a:blip r:embed="rId4">
            <a:alphaModFix/>
          </a:blip>
          <a:stretch>
            <a:fillRect/>
          </a:stretch>
        </p:blipFill>
        <p:spPr>
          <a:xfrm>
            <a:off x="4866100" y="2525646"/>
            <a:ext cx="3923699" cy="2617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0"/>
          <p:cNvPicPr preferRelativeResize="0"/>
          <p:nvPr/>
        </p:nvPicPr>
        <p:blipFill rotWithShape="1">
          <a:blip r:embed="rId3">
            <a:alphaModFix/>
          </a:blip>
          <a:srcRect b="0" l="0" r="0" t="0"/>
          <a:stretch/>
        </p:blipFill>
        <p:spPr>
          <a:xfrm>
            <a:off x="-1" y="-1"/>
            <a:ext cx="7944416" cy="2721077"/>
          </a:xfrm>
          <a:prstGeom prst="rect">
            <a:avLst/>
          </a:prstGeom>
          <a:noFill/>
          <a:ln>
            <a:noFill/>
          </a:ln>
        </p:spPr>
      </p:pic>
      <p:pic>
        <p:nvPicPr>
          <p:cNvPr id="294" name="Google Shape;294;p50"/>
          <p:cNvPicPr preferRelativeResize="0"/>
          <p:nvPr/>
        </p:nvPicPr>
        <p:blipFill rotWithShape="1">
          <a:blip r:embed="rId4">
            <a:alphaModFix/>
          </a:blip>
          <a:srcRect b="0" l="0" r="0" t="0"/>
          <a:stretch/>
        </p:blipFill>
        <p:spPr>
          <a:xfrm>
            <a:off x="3289850" y="2232675"/>
            <a:ext cx="5854149" cy="291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COVID 19" id="160" name="Google Shape;160;p29"/>
          <p:cNvPicPr preferRelativeResize="0"/>
          <p:nvPr/>
        </p:nvPicPr>
        <p:blipFill rotWithShape="1">
          <a:blip r:embed="rId3">
            <a:alphaModFix/>
          </a:blip>
          <a:srcRect b="0" l="0" r="0" t="0"/>
          <a:stretch/>
        </p:blipFill>
        <p:spPr>
          <a:xfrm>
            <a:off x="389586" y="0"/>
            <a:ext cx="8435578" cy="5143500"/>
          </a:xfrm>
          <a:prstGeom prst="rect">
            <a:avLst/>
          </a:prstGeom>
          <a:noFill/>
          <a:ln>
            <a:noFill/>
          </a:ln>
        </p:spPr>
      </p:pic>
      <p:sp>
        <p:nvSpPr>
          <p:cNvPr id="161" name="Google Shape;161;p29"/>
          <p:cNvSpPr txBox="1"/>
          <p:nvPr/>
        </p:nvSpPr>
        <p:spPr>
          <a:xfrm>
            <a:off x="-87822" y="324044"/>
            <a:ext cx="7849200" cy="1790700"/>
          </a:xfrm>
          <a:prstGeom prst="rect">
            <a:avLst/>
          </a:prstGeom>
          <a:noFill/>
          <a:ln>
            <a:noFill/>
          </a:ln>
        </p:spPr>
        <p:txBody>
          <a:bodyPr anchorCtr="0" anchor="t" bIns="34275" lIns="68575" spcFirstLastPara="1" rIns="68575" wrap="square" tIns="34275">
            <a:noAutofit/>
          </a:bodyPr>
          <a:lstStyle/>
          <a:p>
            <a:pPr indent="0" lvl="1" marL="342900" rtl="0" algn="l">
              <a:lnSpc>
                <a:spcPct val="90000"/>
              </a:lnSpc>
              <a:spcBef>
                <a:spcPts val="0"/>
              </a:spcBef>
              <a:spcAft>
                <a:spcPts val="0"/>
              </a:spcAft>
              <a:buClr>
                <a:schemeClr val="dk1"/>
              </a:buClr>
              <a:buFont typeface="Arial"/>
              <a:buNone/>
            </a:pPr>
            <a:r>
              <a:rPr b="1" lang="en" sz="2500">
                <a:solidFill>
                  <a:schemeClr val="lt1"/>
                </a:solidFill>
                <a:latin typeface="Calibri"/>
                <a:ea typeface="Calibri"/>
                <a:cs typeface="Calibri"/>
                <a:sym typeface="Calibri"/>
              </a:rPr>
              <a:t>What are the number of cases in America over time?</a:t>
            </a:r>
            <a:endParaRPr sz="1900"/>
          </a:p>
        </p:txBody>
      </p:sp>
      <p:pic>
        <p:nvPicPr>
          <p:cNvPr id="162" name="Google Shape;162;p29"/>
          <p:cNvPicPr preferRelativeResize="0"/>
          <p:nvPr/>
        </p:nvPicPr>
        <p:blipFill>
          <a:blip r:embed="rId4">
            <a:alphaModFix/>
          </a:blip>
          <a:stretch>
            <a:fillRect/>
          </a:stretch>
        </p:blipFill>
        <p:spPr>
          <a:xfrm>
            <a:off x="4097725" y="2631902"/>
            <a:ext cx="4727451" cy="247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30"/>
          <p:cNvSpPr txBox="1"/>
          <p:nvPr>
            <p:ph type="title"/>
          </p:nvPr>
        </p:nvSpPr>
        <p:spPr>
          <a:xfrm>
            <a:off x="480060" y="4182665"/>
            <a:ext cx="8183880" cy="480061"/>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500"/>
              <a:buFont typeface="Calibri"/>
              <a:buNone/>
            </a:pPr>
            <a:r>
              <a:rPr lang="en" sz="1500"/>
              <a:t>To discover the significance of how COVID-19 has impacted the US, we collected data from the CDC to show the top 10 states with the highest number of COVID-19 Cases. </a:t>
            </a:r>
            <a:endParaRPr sz="1100"/>
          </a:p>
        </p:txBody>
      </p:sp>
      <p:pic>
        <p:nvPicPr>
          <p:cNvPr id="168" name="Google Shape;168;p30"/>
          <p:cNvPicPr preferRelativeResize="0"/>
          <p:nvPr>
            <p:ph idx="1" type="body"/>
          </p:nvPr>
        </p:nvPicPr>
        <p:blipFill rotWithShape="1">
          <a:blip r:embed="rId3">
            <a:alphaModFix/>
          </a:blip>
          <a:srcRect b="0" l="0" r="2991" t="0"/>
          <a:stretch/>
        </p:blipFill>
        <p:spPr>
          <a:xfrm>
            <a:off x="480060" y="480060"/>
            <a:ext cx="8183880" cy="3627596"/>
          </a:xfrm>
          <a:prstGeom prst="rect">
            <a:avLst/>
          </a:prstGeom>
          <a:noFill/>
          <a:ln cap="flat" cmpd="sng" w="19050">
            <a:solidFill>
              <a:schemeClr val="lt1"/>
            </a:solidFill>
            <a:prstDash val="solid"/>
            <a:miter lim="800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31"/>
          <p:cNvSpPr/>
          <p:nvPr/>
        </p:nvSpPr>
        <p:spPr>
          <a:xfrm>
            <a:off x="-1" y="0"/>
            <a:ext cx="9141714"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4" name="Google Shape;174;p31"/>
          <p:cNvSpPr txBox="1"/>
          <p:nvPr>
            <p:ph type="title"/>
          </p:nvPr>
        </p:nvSpPr>
        <p:spPr>
          <a:xfrm>
            <a:off x="626366" y="393896"/>
            <a:ext cx="2989616" cy="2104879"/>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2300"/>
              <a:buFont typeface="Calibri"/>
              <a:buNone/>
            </a:pPr>
            <a:r>
              <a:rPr lang="en" sz="2300">
                <a:solidFill>
                  <a:schemeClr val="lt1"/>
                </a:solidFill>
                <a:latin typeface="Calibri"/>
                <a:ea typeface="Calibri"/>
                <a:cs typeface="Calibri"/>
                <a:sym typeface="Calibri"/>
              </a:rPr>
              <a:t>Using Gmaps, a google python library, to create a heat layer map to show the magnitude of the total deaths of each state. </a:t>
            </a:r>
            <a:endParaRPr sz="1100"/>
          </a:p>
        </p:txBody>
      </p:sp>
      <p:pic>
        <p:nvPicPr>
          <p:cNvPr id="175" name="Google Shape;175;p31"/>
          <p:cNvPicPr preferRelativeResize="0"/>
          <p:nvPr/>
        </p:nvPicPr>
        <p:blipFill rotWithShape="1">
          <a:blip r:embed="rId3">
            <a:alphaModFix/>
          </a:blip>
          <a:srcRect b="1" l="0" r="18910" t="0"/>
          <a:stretch/>
        </p:blipFill>
        <p:spPr>
          <a:xfrm>
            <a:off x="3889915" y="122734"/>
            <a:ext cx="5105027" cy="1967323"/>
          </a:xfrm>
          <a:prstGeom prst="rect">
            <a:avLst/>
          </a:prstGeom>
          <a:noFill/>
          <a:ln>
            <a:noFill/>
          </a:ln>
        </p:spPr>
      </p:pic>
      <p:pic>
        <p:nvPicPr>
          <p:cNvPr id="176" name="Google Shape;176;p31"/>
          <p:cNvPicPr preferRelativeResize="0"/>
          <p:nvPr>
            <p:ph idx="4294967295" type="body"/>
          </p:nvPr>
        </p:nvPicPr>
        <p:blipFill rotWithShape="1">
          <a:blip r:embed="rId4">
            <a:alphaModFix/>
          </a:blip>
          <a:srcRect b="0" l="18283" r="0" t="0"/>
          <a:stretch/>
        </p:blipFill>
        <p:spPr>
          <a:xfrm>
            <a:off x="3889915" y="2217656"/>
            <a:ext cx="5105027" cy="25144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6820122" y="464011"/>
            <a:ext cx="1960404" cy="359592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FFFFF"/>
              </a:buClr>
              <a:buSzPts val="2300"/>
              <a:buFont typeface="Calibri"/>
              <a:buNone/>
            </a:pPr>
            <a:r>
              <a:rPr lang="en" sz="2300">
                <a:solidFill>
                  <a:srgbClr val="FFFFFF"/>
                </a:solidFill>
              </a:rPr>
              <a:t>Here we plotted  the number cases and deaths to each state. As you can see, the bigger the bubble, the more cases are in that state. </a:t>
            </a:r>
            <a:endParaRPr sz="1100"/>
          </a:p>
        </p:txBody>
      </p:sp>
      <p:pic>
        <p:nvPicPr>
          <p:cNvPr id="182" name="Google Shape;182;p32"/>
          <p:cNvPicPr preferRelativeResize="0"/>
          <p:nvPr/>
        </p:nvPicPr>
        <p:blipFill rotWithShape="1">
          <a:blip r:embed="rId3">
            <a:alphaModFix/>
          </a:blip>
          <a:srcRect b="1" l="0" r="2794" t="0"/>
          <a:stretch/>
        </p:blipFill>
        <p:spPr>
          <a:xfrm>
            <a:off x="732188" y="706903"/>
            <a:ext cx="5372416" cy="3606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b="0" l="0" r="0" t="0"/>
          <a:stretch/>
        </p:blipFill>
        <p:spPr>
          <a:xfrm>
            <a:off x="0" y="1681442"/>
            <a:ext cx="7736566" cy="3462058"/>
          </a:xfrm>
          <a:prstGeom prst="rect">
            <a:avLst/>
          </a:prstGeom>
          <a:noFill/>
          <a:ln>
            <a:noFill/>
          </a:ln>
        </p:spPr>
      </p:pic>
      <p:sp>
        <p:nvSpPr>
          <p:cNvPr id="188" name="Google Shape;188;p33"/>
          <p:cNvSpPr txBox="1"/>
          <p:nvPr>
            <p:ph type="title"/>
          </p:nvPr>
        </p:nvSpPr>
        <p:spPr>
          <a:xfrm>
            <a:off x="-1" y="0"/>
            <a:ext cx="8971384" cy="168144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200"/>
              <a:buFont typeface="Calibri"/>
              <a:buNone/>
            </a:pPr>
            <a:r>
              <a:rPr lang="en" sz="1200"/>
              <a:t>This graph shows the number of cases from the beginning of the year to the 11/4/2020. January 22, the country discovered it’s first case of COVID, by March 3, 2020, more and more cases we discovered in different locations. According to the CDC website, before the summer, cases were dropping. States started to mandate CDC recommendation and closing bars, gyms, movie theaters, and more. In the month of July, cases again start to spike due to reduction in restrictions. States once again went back on lockdown and number decreased again. Today, cases are increasing everyday. The United States lead in number of cases throughout the world. </a:t>
            </a:r>
            <a:endParaRPr sz="1100"/>
          </a:p>
        </p:txBody>
      </p:sp>
      <p:cxnSp>
        <p:nvCxnSpPr>
          <p:cNvPr id="189" name="Google Shape;189;p33"/>
          <p:cNvCxnSpPr/>
          <p:nvPr/>
        </p:nvCxnSpPr>
        <p:spPr>
          <a:xfrm>
            <a:off x="1805474" y="4177782"/>
            <a:ext cx="314909" cy="580830"/>
          </a:xfrm>
          <a:prstGeom prst="straightConnector1">
            <a:avLst/>
          </a:prstGeom>
          <a:noFill/>
          <a:ln cap="flat" cmpd="sng" w="9525">
            <a:solidFill>
              <a:srgbClr val="FF0000"/>
            </a:solidFill>
            <a:prstDash val="solid"/>
            <a:miter lim="800000"/>
            <a:headEnd len="sm" w="sm" type="none"/>
            <a:tailEnd len="med" w="med" type="triangle"/>
          </a:ln>
        </p:spPr>
      </p:cxnSp>
      <p:sp>
        <p:nvSpPr>
          <p:cNvPr id="190" name="Google Shape;190;p33"/>
          <p:cNvSpPr txBox="1"/>
          <p:nvPr/>
        </p:nvSpPr>
        <p:spPr>
          <a:xfrm>
            <a:off x="1251208" y="3962487"/>
            <a:ext cx="86917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Calibri"/>
                <a:ea typeface="Calibri"/>
                <a:cs typeface="Calibri"/>
                <a:sym typeface="Calibri"/>
              </a:rPr>
              <a:t>March 3, 2020</a:t>
            </a:r>
            <a:r>
              <a:rPr b="0" i="0" lang="en" sz="1400" u="none" cap="none" strike="noStrike">
                <a:solidFill>
                  <a:schemeClr val="dk1"/>
                </a:solidFill>
                <a:latin typeface="Calibri"/>
                <a:ea typeface="Calibri"/>
                <a:cs typeface="Calibri"/>
                <a:sym typeface="Calibri"/>
              </a:rPr>
              <a:t>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rotWithShape="1">
          <a:blip r:embed="rId3">
            <a:alphaModFix/>
          </a:blip>
          <a:srcRect b="0" l="0" r="0" t="0"/>
          <a:stretch/>
        </p:blipFill>
        <p:spPr>
          <a:xfrm>
            <a:off x="436171" y="1564048"/>
            <a:ext cx="7501985" cy="2893622"/>
          </a:xfrm>
          <a:prstGeom prst="rect">
            <a:avLst/>
          </a:prstGeom>
          <a:noFill/>
          <a:ln>
            <a:noFill/>
          </a:ln>
        </p:spPr>
      </p:pic>
      <p:sp>
        <p:nvSpPr>
          <p:cNvPr id="196" name="Google Shape;196;p34"/>
          <p:cNvSpPr txBox="1"/>
          <p:nvPr>
            <p:ph type="title"/>
          </p:nvPr>
        </p:nvSpPr>
        <p:spPr>
          <a:xfrm>
            <a:off x="436171" y="244928"/>
            <a:ext cx="8079179" cy="1023088"/>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Font typeface="Calibri"/>
              <a:buNone/>
            </a:pPr>
            <a:r>
              <a:rPr lang="en" sz="1500"/>
              <a:t>Below is a graph that shows a correlation between the deaths from COVID, the recovery cases and whether the cases were negative or positive.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COVID 19" id="201" name="Google Shape;201;p35"/>
          <p:cNvPicPr preferRelativeResize="0"/>
          <p:nvPr/>
        </p:nvPicPr>
        <p:blipFill rotWithShape="1">
          <a:blip r:embed="rId3">
            <a:alphaModFix/>
          </a:blip>
          <a:srcRect b="0" l="0" r="0" t="0"/>
          <a:stretch/>
        </p:blipFill>
        <p:spPr>
          <a:xfrm>
            <a:off x="424961" y="0"/>
            <a:ext cx="8435578" cy="5143500"/>
          </a:xfrm>
          <a:prstGeom prst="rect">
            <a:avLst/>
          </a:prstGeom>
          <a:noFill/>
          <a:ln>
            <a:noFill/>
          </a:ln>
        </p:spPr>
      </p:pic>
      <p:sp>
        <p:nvSpPr>
          <p:cNvPr id="202" name="Google Shape;202;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alibri"/>
              <a:buNone/>
            </a:pPr>
            <a:r>
              <a:rPr lang="en" sz="2700"/>
              <a:t>Airlines</a:t>
            </a:r>
            <a:endParaRPr sz="2700"/>
          </a:p>
        </p:txBody>
      </p:sp>
      <p:pic>
        <p:nvPicPr>
          <p:cNvPr id="203" name="Google Shape;203;p35"/>
          <p:cNvPicPr preferRelativeResize="0"/>
          <p:nvPr/>
        </p:nvPicPr>
        <p:blipFill>
          <a:blip r:embed="rId4">
            <a:alphaModFix/>
          </a:blip>
          <a:stretch>
            <a:fillRect/>
          </a:stretch>
        </p:blipFill>
        <p:spPr>
          <a:xfrm>
            <a:off x="6239800" y="1669700"/>
            <a:ext cx="2620750" cy="3438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